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256" r:id="rId3"/>
    <p:sldId id="257" r:id="rId4"/>
    <p:sldId id="258" r:id="rId5"/>
    <p:sldId id="261" r:id="rId6"/>
    <p:sldId id="263" r:id="rId7"/>
    <p:sldId id="264" r:id="rId8"/>
    <p:sldId id="266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9DF96F"/>
    <a:srgbClr val="99CC00"/>
    <a:srgbClr val="49A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74058-14EF-4CF4-AF85-5D67DB6B4055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88E38-367A-4465-8380-373C955E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8E38-367A-4465-8380-373C955E5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8E38-367A-4465-8380-373C955E5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8E38-367A-4465-8380-373C955E5F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2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5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3D2B-D7A0-4C60-A8D5-9299C7CED45D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6FFC-6318-4258-BA23-AF94BA4A0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eatersoutheastonline.com/wp-content/uploads/2013/08/GSMD_Service_Improvement_Assessment_Plan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pna.memberlodge.org/EmailTracker/LinkTracker.ashx?linkAndRecipientCode=1eeDb4Mt59LJ5B1//fvmG1gturPeTt9RrT3MIcyf2UnxmCYgp9g7149W/JB4WQpvvI+Uoaid8ZXynEHu182hLQQd1JIqUDcXYFMZAJso86U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83" y="5029200"/>
            <a:ext cx="4455108" cy="74743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Greater Southeast Management District 19,400 acres (30.3 SM)</a:t>
            </a:r>
            <a:br>
              <a:rPr lang="en-US" sz="2000" b="1" dirty="0" smtClean="0">
                <a:solidFill>
                  <a:srgbClr val="0070C0"/>
                </a:solidFill>
              </a:rPr>
            </a:b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4852" y="6019800"/>
            <a:ext cx="3256536" cy="685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OST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Almeda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TIRZ </a:t>
            </a: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1,215 acres (1.89 SM)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59" y="1621"/>
            <a:ext cx="3508322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13202" cy="34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63" y="3200400"/>
            <a:ext cx="441452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6103" y="2416314"/>
            <a:ext cx="402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Museum Park Super Neighborhood 359 acres (0.56 SM)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3622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How It All Fits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0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64" y="3505200"/>
            <a:ext cx="3449154" cy="22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264" y="5265906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Mayor’s Proud Partner </a:t>
            </a:r>
          </a:p>
          <a:p>
            <a:r>
              <a:rPr lang="en-US" sz="3200" b="1" dirty="0" smtClean="0">
                <a:solidFill>
                  <a:srgbClr val="FF0066"/>
                </a:solidFill>
              </a:rPr>
              <a:t>2014 Certificate of Recognition  </a:t>
            </a:r>
          </a:p>
          <a:p>
            <a:r>
              <a:rPr lang="en-US" sz="2400" b="1" dirty="0" smtClean="0">
                <a:solidFill>
                  <a:srgbClr val="FF0066"/>
                </a:solidFill>
              </a:rPr>
              <a:t>Museum Park Neighborhood Assn., GSMD, St. Paul’s Church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4086"/>
            <a:ext cx="3886200" cy="2504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76200"/>
            <a:ext cx="590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3399"/>
                </a:solidFill>
                <a:latin typeface="Harrington" panose="04040505050A02020702" pitchFamily="82" charset="0"/>
              </a:rPr>
              <a:t>Main Street Blooms!</a:t>
            </a:r>
            <a:endParaRPr lang="en-US" sz="4000" b="1" dirty="0">
              <a:solidFill>
                <a:srgbClr val="FF3399"/>
              </a:solidFill>
              <a:latin typeface="Harrington" panose="04040505050A0202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44545"/>
            <a:ext cx="3048000" cy="42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6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800600"/>
            <a:ext cx="4455108" cy="74743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Greater Southeast Management District 19,400 acres (30.3 SM)</a:t>
            </a:r>
            <a:br>
              <a:rPr lang="en-US" sz="2000" b="1" dirty="0" smtClean="0">
                <a:solidFill>
                  <a:srgbClr val="0070C0"/>
                </a:solidFill>
              </a:rPr>
            </a:b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1670" y="6155987"/>
            <a:ext cx="2768374" cy="685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OST 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</a:rPr>
              <a:t>Almeda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TIRZ </a:t>
            </a: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1,215 acres (1.89 SM)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59" y="1621"/>
            <a:ext cx="3508322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3499"/>
            <a:ext cx="4613202" cy="34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63" y="3200400"/>
            <a:ext cx="441452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3348" y="2516221"/>
            <a:ext cx="402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Museum Park Super Neighborhood 359 acres (0.56 sq. miles)</a:t>
            </a:r>
          </a:p>
        </p:txBody>
      </p:sp>
      <p:sp>
        <p:nvSpPr>
          <p:cNvPr id="9" name="Isosceles Triangle 8"/>
          <p:cNvSpPr/>
          <p:nvPr/>
        </p:nvSpPr>
        <p:spPr>
          <a:xfrm rot="2948045">
            <a:off x="6390553" y="1000402"/>
            <a:ext cx="524906" cy="517039"/>
          </a:xfrm>
          <a:prstGeom prst="triangle">
            <a:avLst>
              <a:gd name="adj" fmla="val 5834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DF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111">
            <a:off x="5616851" y="3612469"/>
            <a:ext cx="839567" cy="94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1" y="1428689"/>
            <a:ext cx="4613202" cy="34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254">
            <a:off x="648883" y="2298380"/>
            <a:ext cx="1041773" cy="9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9" y="104331"/>
            <a:ext cx="1052301" cy="9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9324" y="169914"/>
            <a:ext cx="408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Museum Park Super Neighborhood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9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It All Works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Funding/Founding – Taxes/Governmental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40" y="1371600"/>
            <a:ext cx="90678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Greater Southeast Management District  -  19,400 acres (30.3 SM)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</a:t>
            </a:r>
            <a:r>
              <a:rPr lang="en-US" sz="1800" dirty="0" smtClean="0">
                <a:solidFill>
                  <a:schemeClr val="bg1"/>
                </a:solidFill>
              </a:rPr>
              <a:t>reated to promote, develop, encourage and maintain employment, commerce, transportation, housing, recreation, arts, entertainment, economic development, safety, and the public welfare in the Southeast area. 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2005 assessment rate was $0.1150 per $100 valuation.  Assessment value for 2005 was $452,374.15.  Estimated annual revenue $983,000 (2007 Service Plan)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http://greatersoutheastonline.com/wp-content/uploads/2013/08/GSMD_Service_Improvement_Assessment_Plan.pdf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386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OST </a:t>
            </a:r>
            <a:r>
              <a:rPr lang="en-US" sz="2400" b="1" dirty="0" err="1" smtClean="0">
                <a:solidFill>
                  <a:schemeClr val="bg1"/>
                </a:solidFill>
              </a:rPr>
              <a:t>Almeda</a:t>
            </a:r>
            <a:r>
              <a:rPr lang="en-US" sz="2400" b="1" dirty="0" smtClean="0">
                <a:solidFill>
                  <a:schemeClr val="bg1"/>
                </a:solidFill>
              </a:rPr>
              <a:t> TIRZ -  1,215 acres (1.89 SM)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create and support an environment attractive to private investment primarily along the </a:t>
            </a:r>
            <a:r>
              <a:rPr lang="en-US" dirty="0" err="1" smtClean="0">
                <a:solidFill>
                  <a:schemeClr val="bg1"/>
                </a:solidFill>
              </a:rPr>
              <a:t>Almeda</a:t>
            </a:r>
            <a:r>
              <a:rPr lang="en-US" dirty="0" smtClean="0">
                <a:solidFill>
                  <a:schemeClr val="bg1"/>
                </a:solidFill>
              </a:rPr>
              <a:t>, Old Spanish Trail,  the Griggs corridors and in the Upper Third Ward area.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$39M projects in progress; $22M future planned projects.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Funded by tax increment revenue from ad valorem taxes  generated from new development or redevelopment activity within the Zone.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3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It All Works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Funding/Founding – None/Governmental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Museum Park Super Neighborhood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514600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Geographically designated by the City of Houston.  Residents, civic organizations, institutions and businesses work together to identify, plan, and set priorities to address the needs and concerns of their community.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Boundaries of each super neighborhood rely on major physical features (bayous, freeways, etc.) to group together contiguous communities that share common physical characteristics, identity or 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super neighborhood elects a council comprised of area stakeholders that serves as a forum to discuss issues and identify and implement priority projects for the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 to all, cannot charge dues.  Can become a 501c3 and raise funds. </a:t>
            </a:r>
          </a:p>
        </p:txBody>
      </p:sp>
    </p:spTree>
    <p:extLst>
      <p:ext uri="{BB962C8B-B14F-4D97-AF65-F5344CB8AC3E}">
        <p14:creationId xmlns:p14="http://schemas.microsoft.com/office/powerpoint/2010/main" val="12237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621" y="67519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OST </a:t>
            </a:r>
            <a:r>
              <a:rPr lang="en-US" sz="3600" dirty="0" err="1" smtClean="0">
                <a:solidFill>
                  <a:schemeClr val="bg1"/>
                </a:solidFill>
              </a:rPr>
              <a:t>Almeda</a:t>
            </a:r>
            <a:r>
              <a:rPr lang="en-US" sz="3600" dirty="0" smtClean="0">
                <a:solidFill>
                  <a:schemeClr val="bg1"/>
                </a:solidFill>
              </a:rPr>
              <a:t> TIRZ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05200" y="675197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490609" y="1055132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0106" y="408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Greater Southeast Management District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362" y="3236034"/>
            <a:ext cx="686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Museum Park Super Neighborhood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93" y="4129984"/>
            <a:ext cx="219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Museum Park Neighborhood Assn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8783" y="4117455"/>
            <a:ext cx="187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Museum District Assn.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5420" y="422103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South Main Alliance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651" y="4082533"/>
            <a:ext cx="22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Hermann Park Conservancy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1362" y="5252031"/>
            <a:ext cx="121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Churches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599" y="5208709"/>
            <a:ext cx="105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Schools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2648" y="520870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Businesses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9300" y="52087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Health Care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244813" y="4117454"/>
            <a:ext cx="2045208" cy="64633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2466740" y="4101520"/>
            <a:ext cx="1989243" cy="64633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4601768" y="4119827"/>
            <a:ext cx="2145792" cy="64633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6935723" y="4049079"/>
            <a:ext cx="1932592" cy="65867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1175004" y="5105400"/>
            <a:ext cx="1293779" cy="5998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2828105" y="5093439"/>
            <a:ext cx="1188395" cy="5998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ocess 28"/>
          <p:cNvSpPr/>
          <p:nvPr/>
        </p:nvSpPr>
        <p:spPr>
          <a:xfrm>
            <a:off x="4311624" y="5117280"/>
            <a:ext cx="1295400" cy="5998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5829300" y="5093439"/>
            <a:ext cx="1600200" cy="5998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6200000">
            <a:off x="3507169" y="1641753"/>
            <a:ext cx="399288" cy="279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4048474" y="1638510"/>
            <a:ext cx="399288" cy="279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883418" y="2029547"/>
            <a:ext cx="303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City of Houston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1057493" y="3236033"/>
            <a:ext cx="7045225" cy="64633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/>
          <p:cNvSpPr/>
          <p:nvPr/>
        </p:nvSpPr>
        <p:spPr>
          <a:xfrm>
            <a:off x="5858350" y="2044380"/>
            <a:ext cx="2956398" cy="584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6553200" y="2645721"/>
            <a:ext cx="274806" cy="508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10800000">
            <a:off x="7494692" y="2645720"/>
            <a:ext cx="247660" cy="508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Needs Assessment and               Community Engagement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59" y="2813049"/>
            <a:ext cx="4038600" cy="30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S-logo-2in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2895600"/>
            <a:ext cx="1653469" cy="12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6800" y="4572000"/>
            <a:ext cx="3606623" cy="175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Laying the Foundation for Complete Streets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Museum Park Super Neighborhood, Houston, Texas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Clayton Library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ingdings" pitchFamily="2" charset="2"/>
                <a:cs typeface="Arial" pitchFamily="34" charset="0"/>
              </a:rPr>
              <a:t>w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5300 Caroline Street, Houston, TX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April 18, 2013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11" y="1219200"/>
            <a:ext cx="17526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44" y="1406878"/>
            <a:ext cx="1981200" cy="12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Pedestrian Realm</a:t>
            </a:r>
          </a:p>
          <a:p>
            <a:r>
              <a:rPr lang="en-US" dirty="0">
                <a:solidFill>
                  <a:schemeClr val="bg1"/>
                </a:solidFill>
              </a:rPr>
              <a:t>Bike Realm</a:t>
            </a:r>
          </a:p>
          <a:p>
            <a:r>
              <a:rPr lang="en-US" dirty="0">
                <a:solidFill>
                  <a:schemeClr val="bg1"/>
                </a:solidFill>
              </a:rPr>
              <a:t>Vehicle/Bus/Commercial Realm</a:t>
            </a:r>
          </a:p>
          <a:p>
            <a:r>
              <a:rPr lang="en-US" dirty="0">
                <a:solidFill>
                  <a:schemeClr val="bg1"/>
                </a:solidFill>
              </a:rPr>
              <a:t>Graphics and Signage</a:t>
            </a:r>
          </a:p>
          <a:p>
            <a:r>
              <a:rPr lang="en-US" dirty="0">
                <a:solidFill>
                  <a:schemeClr val="bg1"/>
                </a:solidFill>
              </a:rPr>
              <a:t>Sustainable Landscaping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Program Elements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43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91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14600" y="838200"/>
            <a:ext cx="8229600" cy="480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1" y="5422361"/>
            <a:ext cx="101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3124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808" y="2257788"/>
            <a:ext cx="1447800" cy="107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05902"/>
            <a:ext cx="4033450" cy="268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3291661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6361611"/>
            <a:ext cx="101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5"/>
          <p:cNvSpPr>
            <a:spLocks noChangeAspect="1" noChangeArrowheads="1" noTextEdit="1"/>
          </p:cNvSpPr>
          <p:nvPr/>
        </p:nvSpPr>
        <p:spPr bwMode="auto">
          <a:xfrm>
            <a:off x="401637" y="2887663"/>
            <a:ext cx="371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0" y="4001410"/>
            <a:ext cx="381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" y="1905001"/>
            <a:ext cx="4094163" cy="351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2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81" y="4953000"/>
            <a:ext cx="3545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2"/>
              </a:rPr>
              <a:t>City of Houston </a:t>
            </a:r>
          </a:p>
          <a:p>
            <a:r>
              <a:rPr lang="en-US" u="sng" dirty="0" smtClean="0">
                <a:hlinkClick r:id="rId2"/>
              </a:rPr>
              <a:t>Neighborhood Parking Strategies</a:t>
            </a:r>
          </a:p>
          <a:p>
            <a:r>
              <a:rPr lang="en-US" u="sng" dirty="0" smtClean="0">
                <a:hlinkClick r:id="rId2"/>
              </a:rPr>
              <a:t>HoustonParkingPlan.com</a:t>
            </a:r>
            <a:r>
              <a:rPr lang="en-US" u="sng" dirty="0" smtClean="0"/>
              <a:t>.  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3360" y="506716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Museum Park Livable Centers Study - $</a:t>
            </a:r>
            <a:r>
              <a:rPr lang="en-US" dirty="0" smtClean="0">
                <a:solidFill>
                  <a:schemeClr val="bg1"/>
                </a:solidFill>
              </a:rPr>
              <a:t>250,000 Master Planning  </a:t>
            </a:r>
            <a:r>
              <a:rPr lang="en-US" dirty="0">
                <a:solidFill>
                  <a:schemeClr val="bg1"/>
                </a:solidFill>
              </a:rPr>
              <a:t>Grant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Houston Galveston Area Council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 County Voluntary Organization </a:t>
            </a:r>
            <a:r>
              <a:rPr lang="en-US" dirty="0">
                <a:solidFill>
                  <a:schemeClr val="bg1"/>
                </a:solidFill>
              </a:rPr>
              <a:t>of Regional </a:t>
            </a:r>
            <a:r>
              <a:rPr lang="en-US" dirty="0" smtClean="0">
                <a:solidFill>
                  <a:schemeClr val="bg1"/>
                </a:solidFill>
              </a:rPr>
              <a:t> Governments  for Planning </a:t>
            </a:r>
          </a:p>
          <a:p>
            <a:r>
              <a:rPr lang="en-US" dirty="0">
                <a:solidFill>
                  <a:schemeClr val="bg1"/>
                </a:solidFill>
              </a:rPr>
              <a:t>http://www.h-gac.com/community/livablecenters/default.aspx/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H-GAC requires  Local Government Sponsor for Livable Centers Grant.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582488"/>
            <a:ext cx="407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Greater Southeast Management District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Local Government  Sponsor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107" y="455579"/>
            <a:ext cx="7551906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4830" y="3494661"/>
            <a:ext cx="4186136" cy="821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944" y="4951379"/>
            <a:ext cx="3581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73278" y="2674296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434019" y="4452026"/>
            <a:ext cx="228600" cy="335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9653" y="360465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Museum Park Super Neighborhood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Livable Center Study Partner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653" y="3494661"/>
            <a:ext cx="3581400" cy="821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4022792" y="3582488"/>
            <a:ext cx="338036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056025" y="3993482"/>
            <a:ext cx="338036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717992" y="2667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2053344" y="4452026"/>
            <a:ext cx="228600" cy="335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7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45221</TotalTime>
  <Words>443</Words>
  <Application>Microsoft Macintosh PowerPoint</Application>
  <PresentationFormat>On-screen Show (4:3)</PresentationFormat>
  <Paragraphs>72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Greater Southeast Management District 19,400 acres (30.3 SM) </vt:lpstr>
      <vt:lpstr> Greater Southeast Management District 19,400 acres (30.3 SM) </vt:lpstr>
      <vt:lpstr>How It All Works Funding/Founding – Taxes/Governmental</vt:lpstr>
      <vt:lpstr>How It All Works Funding/Founding – None/Governmental</vt:lpstr>
      <vt:lpstr>PowerPoint Presentation</vt:lpstr>
      <vt:lpstr>Needs Assessment and               Community Engagement</vt:lpstr>
      <vt:lpstr>Program Elements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RedWind Office</dc:creator>
  <cp:lastModifiedBy>Sandra Stevens</cp:lastModifiedBy>
  <cp:revision>26</cp:revision>
  <dcterms:created xsi:type="dcterms:W3CDTF">2014-09-02T20:34:51Z</dcterms:created>
  <dcterms:modified xsi:type="dcterms:W3CDTF">2015-03-07T23:08:05Z</dcterms:modified>
</cp:coreProperties>
</file>